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0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8B259A-439A-47D0-85F9-A185DFA2CEF2}" type="datetimeFigureOut">
              <a:rPr lang="ru-RU" smtClean="0"/>
              <a:t>17.02.2013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6A347D-E6B9-4124-B9CD-2BE5CB2176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337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A347D-E6B9-4124-B9CD-2BE5CB21765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79975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A347D-E6B9-4124-B9CD-2BE5CB21765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4946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EA128-CC2A-42BC-A776-360639DA09BC}" type="datetimeFigureOut">
              <a:rPr lang="ru-RU" smtClean="0"/>
              <a:t>17.02.2013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09474-EA34-44E1-8C05-45E12709EE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EA128-CC2A-42BC-A776-360639DA09BC}" type="datetimeFigureOut">
              <a:rPr lang="ru-RU" smtClean="0"/>
              <a:t>17.02.2013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09474-EA34-44E1-8C05-45E12709EE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EA128-CC2A-42BC-A776-360639DA09BC}" type="datetimeFigureOut">
              <a:rPr lang="ru-RU" smtClean="0"/>
              <a:t>17.02.2013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09474-EA34-44E1-8C05-45E12709EE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EA128-CC2A-42BC-A776-360639DA09BC}" type="datetimeFigureOut">
              <a:rPr lang="ru-RU" smtClean="0"/>
              <a:t>17.02.2013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09474-EA34-44E1-8C05-45E12709EE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EA128-CC2A-42BC-A776-360639DA09BC}" type="datetimeFigureOut">
              <a:rPr lang="ru-RU" smtClean="0"/>
              <a:t>17.02.2013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09474-EA34-44E1-8C05-45E12709EE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EA128-CC2A-42BC-A776-360639DA09BC}" type="datetimeFigureOut">
              <a:rPr lang="ru-RU" smtClean="0"/>
              <a:t>17.02.2013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09474-EA34-44E1-8C05-45E12709EE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EA128-CC2A-42BC-A776-360639DA09BC}" type="datetimeFigureOut">
              <a:rPr lang="ru-RU" smtClean="0"/>
              <a:t>17.02.2013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09474-EA34-44E1-8C05-45E12709EE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EA128-CC2A-42BC-A776-360639DA09BC}" type="datetimeFigureOut">
              <a:rPr lang="ru-RU" smtClean="0"/>
              <a:t>17.02.2013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09474-EA34-44E1-8C05-45E12709EE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EA128-CC2A-42BC-A776-360639DA09BC}" type="datetimeFigureOut">
              <a:rPr lang="ru-RU" smtClean="0"/>
              <a:t>17.02.2013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09474-EA34-44E1-8C05-45E12709EE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EA128-CC2A-42BC-A776-360639DA09BC}" type="datetimeFigureOut">
              <a:rPr lang="ru-RU" smtClean="0"/>
              <a:t>17.02.2013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09474-EA34-44E1-8C05-45E12709EE9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EA128-CC2A-42BC-A776-360639DA09BC}" type="datetimeFigureOut">
              <a:rPr lang="ru-RU" smtClean="0"/>
              <a:t>17.02.2013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1009474-EA34-44E1-8C05-45E12709EE9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E1009474-EA34-44E1-8C05-45E12709EE9B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55FEA128-CC2A-42BC-A776-360639DA09BC}" type="datetimeFigureOut">
              <a:rPr lang="ru-RU" smtClean="0"/>
              <a:t>17.02.2013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kartina-ru.livejournal.com/10037.html" TargetMode="External"/><Relationship Id="rId2" Type="http://schemas.openxmlformats.org/officeDocument/2006/relationships/hyperlink" Target="http://family.gim15.edusite.ru/p3aa1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ru-RU" sz="3600" b="1" dirty="0" smtClean="0">
                <a:solidFill>
                  <a:srgbClr val="0000FF"/>
                </a:solidFill>
                <a:effectLst/>
                <a:latin typeface="Times New Roman"/>
                <a:ea typeface="Times New Roman"/>
                <a:cs typeface="Arial"/>
              </a:rPr>
              <a:t> </a:t>
            </a:r>
            <a:r>
              <a:rPr lang="ru-RU" sz="4800" b="1" dirty="0" smtClean="0">
                <a:effectLst/>
                <a:latin typeface="Monotype Corsiva"/>
                <a:ea typeface="Times New Roman"/>
                <a:cs typeface="Arial"/>
              </a:rPr>
              <a:t>Творческий проект:</a:t>
            </a:r>
            <a:r>
              <a:rPr lang="ru-RU" b="1" u="none" strike="noStrike" dirty="0" smtClean="0">
                <a:effectLst/>
                <a:latin typeface="Times New Roman"/>
                <a:ea typeface="Times New Roman"/>
                <a:cs typeface="Arial"/>
              </a:rPr>
              <a:t> </a:t>
            </a:r>
            <a:r>
              <a:rPr lang="ru-RU" sz="2800" dirty="0" smtClean="0">
                <a:effectLst/>
                <a:latin typeface="Times New Roman"/>
                <a:ea typeface="Times New Roman"/>
              </a:rPr>
              <a:t/>
            </a:r>
            <a:br>
              <a:rPr lang="ru-RU" sz="2800" dirty="0" smtClean="0">
                <a:effectLst/>
                <a:latin typeface="Times New Roman"/>
                <a:ea typeface="Times New Roman"/>
              </a:rPr>
            </a:br>
            <a:r>
              <a:rPr lang="ru-RU" b="1" dirty="0" smtClean="0">
                <a:effectLst/>
                <a:latin typeface="Times New Roman"/>
                <a:ea typeface="Times New Roman"/>
                <a:cs typeface="Arial"/>
              </a:rPr>
              <a:t>«</a:t>
            </a:r>
            <a:r>
              <a:rPr lang="ru-RU" b="1" dirty="0" smtClean="0">
                <a:effectLst/>
                <a:latin typeface="Times New Roman"/>
                <a:ea typeface="Times New Roman"/>
              </a:rPr>
              <a:t>Институт семьи и брака в современном обществе</a:t>
            </a:r>
            <a:r>
              <a:rPr lang="ru-RU" b="1" dirty="0" smtClean="0">
                <a:effectLst/>
                <a:latin typeface="Times New Roman"/>
                <a:ea typeface="Times New Roman"/>
                <a:cs typeface="Arial"/>
              </a:rPr>
              <a:t>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4581128"/>
            <a:ext cx="6400800" cy="1752600"/>
          </a:xfrm>
        </p:spPr>
        <p:txBody>
          <a:bodyPr/>
          <a:lstStyle/>
          <a:p>
            <a:r>
              <a:rPr lang="ru-RU" dirty="0" smtClean="0"/>
              <a:t>Презентация для учащихся.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064845"/>
            <a:ext cx="3381375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9141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/>
              <a:t>Что такое семья?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/>
              <a:t>«Группа людей, связанных прямыми родственными отношениями, взрослые члены которой принимают на себя обязательства по уходу за детьми».</a:t>
            </a:r>
          </a:p>
          <a:p>
            <a:pPr algn="just"/>
            <a:r>
              <a:rPr lang="ru-RU" dirty="0"/>
              <a:t>«Семья-комплекс существующих в обществе социальных норм, санкций, образцов поведения, прав и обязанностей, регулирующих отношения между супругами, родителями и детьми».</a:t>
            </a:r>
          </a:p>
          <a:p>
            <a:pPr marL="114300" indent="0" algn="ctr">
              <a:buNone/>
            </a:pPr>
            <a:endParaRPr lang="ru-RU" sz="3200" b="1" dirty="0" smtClean="0">
              <a:solidFill>
                <a:schemeClr val="tx2"/>
              </a:solidFill>
              <a:latin typeface="+mj-lt"/>
              <a:ea typeface="Cambria Math" pitchFamily="18" charset="0"/>
            </a:endParaRPr>
          </a:p>
          <a:p>
            <a:pPr marL="114300" indent="0" algn="ctr">
              <a:buNone/>
            </a:pPr>
            <a:r>
              <a:rPr lang="ru-RU" sz="3200" b="1" dirty="0" smtClean="0">
                <a:solidFill>
                  <a:schemeClr val="tx2"/>
                </a:solidFill>
                <a:latin typeface="+mj-lt"/>
                <a:ea typeface="Cambria Math" pitchFamily="18" charset="0"/>
              </a:rPr>
              <a:t>Вывод:</a:t>
            </a:r>
          </a:p>
          <a:p>
            <a:pPr marL="114300" indent="0" algn="ctr">
              <a:buNone/>
            </a:pPr>
            <a:r>
              <a:rPr lang="ru-RU" sz="3200" b="1" dirty="0" smtClean="0">
                <a:solidFill>
                  <a:schemeClr val="tx2"/>
                </a:solidFill>
                <a:latin typeface="+mj-lt"/>
                <a:ea typeface="Cambria Math" pitchFamily="18" charset="0"/>
              </a:rPr>
              <a:t>Семья-социальный институт.</a:t>
            </a:r>
            <a:endParaRPr lang="ru-RU" sz="3200" b="1" dirty="0">
              <a:solidFill>
                <a:schemeClr val="tx2"/>
              </a:solidFill>
              <a:latin typeface="+mj-lt"/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39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i="1" dirty="0">
                <a:ln w="1143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Семейные роли — один из видов социальных ролей.</a:t>
            </a:r>
            <a:endParaRPr lang="ru-RU" sz="4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938"/>
            <a:r>
              <a:rPr lang="ru-RU" sz="2000" dirty="0"/>
              <a:t>основой формирования и функционирования</a:t>
            </a:r>
          </a:p>
          <a:p>
            <a:pPr marL="0" indent="0">
              <a:buNone/>
            </a:pPr>
            <a:r>
              <a:rPr lang="ru-RU" sz="2000" dirty="0"/>
              <a:t>любого социального института </a:t>
            </a:r>
            <a:r>
              <a:rPr lang="ru-RU" sz="2000" dirty="0" smtClean="0"/>
              <a:t>является</a:t>
            </a:r>
          </a:p>
          <a:p>
            <a:pPr marL="0" indent="0">
              <a:buNone/>
            </a:pPr>
            <a:r>
              <a:rPr lang="ru-RU" sz="2000" dirty="0" smtClean="0"/>
              <a:t> </a:t>
            </a:r>
            <a:r>
              <a:rPr lang="ru-RU" sz="2000" i="1" u="sng" dirty="0"/>
              <a:t>система социальных ролей и норм, которую общество создает для </a:t>
            </a:r>
            <a:r>
              <a:rPr lang="ru-RU" sz="2000" i="1" u="sng" dirty="0" smtClean="0"/>
              <a:t>удовлетворения </a:t>
            </a:r>
            <a:r>
              <a:rPr lang="ru-RU" sz="2000" i="1" u="sng" dirty="0"/>
              <a:t>той или иной социальной потребности.</a:t>
            </a:r>
            <a:endParaRPr lang="ru-RU" sz="2000" u="sng" dirty="0"/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996952"/>
            <a:ext cx="4752528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4119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 smtClean="0"/>
              <a:t>Семейные роли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u="sng" dirty="0"/>
              <a:t>Первая группа </a:t>
            </a:r>
            <a:r>
              <a:rPr lang="ru-RU" sz="2400" dirty="0"/>
              <a:t>- супружеские (жена и муж).</a:t>
            </a:r>
            <a:br>
              <a:rPr lang="ru-RU" sz="2400" dirty="0"/>
            </a:br>
            <a:r>
              <a:rPr lang="ru-RU" sz="2400" u="sng" dirty="0"/>
              <a:t>Вторая группа </a:t>
            </a:r>
            <a:r>
              <a:rPr lang="ru-RU" sz="2400" dirty="0"/>
              <a:t>- родительские (мать и отец).</a:t>
            </a:r>
            <a:br>
              <a:rPr lang="ru-RU" sz="2400" dirty="0"/>
            </a:br>
            <a:r>
              <a:rPr lang="ru-RU" sz="2400" u="sng" dirty="0"/>
              <a:t>Третья группа </a:t>
            </a:r>
            <a:r>
              <a:rPr lang="ru-RU" sz="2400" dirty="0"/>
              <a:t>- детские (сын, </a:t>
            </a:r>
            <a:r>
              <a:rPr lang="ru-RU" sz="2400" dirty="0" err="1" smtClean="0"/>
              <a:t>дочь,сестра</a:t>
            </a:r>
            <a:r>
              <a:rPr lang="ru-RU" sz="2400" dirty="0"/>
              <a:t>, брат и т. д.).</a:t>
            </a:r>
            <a:br>
              <a:rPr lang="ru-RU" sz="2400" dirty="0"/>
            </a:br>
            <a:r>
              <a:rPr lang="ru-RU" sz="2400" u="sng" dirty="0"/>
              <a:t>Четвертая группа </a:t>
            </a:r>
            <a:r>
              <a:rPr lang="ru-RU" sz="2400" dirty="0"/>
              <a:t>- </a:t>
            </a:r>
            <a:r>
              <a:rPr lang="ru-RU" sz="2400" dirty="0" err="1"/>
              <a:t>межпоколенные</a:t>
            </a:r>
            <a:r>
              <a:rPr lang="ru-RU" sz="2400" dirty="0"/>
              <a:t> (дед, бабушка, прадед, внучка, правнук и т. д.).</a:t>
            </a:r>
            <a:br>
              <a:rPr lang="ru-RU" sz="2400" dirty="0"/>
            </a:br>
            <a:r>
              <a:rPr lang="ru-RU" sz="2400" u="sng" dirty="0"/>
              <a:t>Пятая группа </a:t>
            </a:r>
            <a:r>
              <a:rPr lang="ru-RU" sz="2400" dirty="0" smtClean="0"/>
              <a:t>– </a:t>
            </a:r>
            <a:r>
              <a:rPr lang="ru-RU" sz="2400" dirty="0" err="1" smtClean="0"/>
              <a:t>внутрипоколенные</a:t>
            </a:r>
            <a:r>
              <a:rPr lang="ru-RU" sz="2400" dirty="0" smtClean="0"/>
              <a:t>(старший </a:t>
            </a:r>
            <a:r>
              <a:rPr lang="ru-RU" sz="2400" dirty="0"/>
              <a:t>сын, старшая дочь, младший </a:t>
            </a:r>
            <a:r>
              <a:rPr lang="ru-RU" sz="2400" dirty="0" smtClean="0"/>
              <a:t> брат</a:t>
            </a:r>
            <a:r>
              <a:rPr lang="ru-RU" sz="2400" dirty="0"/>
              <a:t>, младшая сестра и т. д.).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653136"/>
            <a:ext cx="2773288" cy="2204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9738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i="1" dirty="0" smtClean="0">
                <a:ln w="1143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Назовите функции семьи:</a:t>
            </a:r>
            <a:endParaRPr lang="ru-RU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0" indent="-256032"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Репродуктивная функция.</a:t>
            </a:r>
          </a:p>
          <a:p>
            <a:pPr marL="365760" indent="-256032"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Функция социализация.</a:t>
            </a:r>
          </a:p>
          <a:p>
            <a:pPr marL="365760" indent="-256032"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Функция эмоционального удовлетворения. </a:t>
            </a:r>
          </a:p>
          <a:p>
            <a:pPr marL="365760" indent="-256032"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Социально-статусная 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функция.</a:t>
            </a:r>
          </a:p>
          <a:p>
            <a:pPr marL="365760" indent="-256032"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Защитная функция.</a:t>
            </a:r>
          </a:p>
          <a:p>
            <a:pPr marL="365760" indent="-256032"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Экономическая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функция(хозяйственно-бытовая).</a:t>
            </a:r>
          </a:p>
          <a:p>
            <a:pPr marL="365760" indent="-256032"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Рекреационная.</a:t>
            </a:r>
            <a:endParaRPr lang="ru-RU" sz="2400" dirty="0">
              <a:solidFill>
                <a:schemeClr val="bg2">
                  <a:lumMod val="2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221088"/>
            <a:ext cx="3312368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8864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>
                <a:ln w="1143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Институт брака</a:t>
            </a:r>
            <a:endParaRPr lang="ru-RU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79512" y="1536192"/>
            <a:ext cx="4176464" cy="4590288"/>
          </a:xfrm>
        </p:spPr>
        <p:txBody>
          <a:bodyPr>
            <a:normAutofit fontScale="25000" lnSpcReduction="20000"/>
          </a:bodyPr>
          <a:lstStyle/>
          <a:p>
            <a:pPr marL="365760" indent="-256032" algn="just"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8000" b="1" dirty="0"/>
              <a:t>Брак — это одобренные обществом образцы поведения, с помощью которых создается семья</a:t>
            </a:r>
            <a:r>
              <a:rPr lang="ru-RU" sz="8000" b="1" dirty="0" smtClean="0"/>
              <a:t>.</a:t>
            </a:r>
            <a:endParaRPr lang="ru-RU" sz="8000" b="1" dirty="0"/>
          </a:p>
          <a:p>
            <a:pPr marL="365760" indent="-256032" algn="just"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8000" b="1" dirty="0"/>
              <a:t>Брак — социально одобряемые сексуальные отношения</a:t>
            </a:r>
          </a:p>
          <a:p>
            <a:pPr marL="365760" indent="-256032" algn="just">
              <a:buClr>
                <a:schemeClr val="accent3"/>
              </a:buClr>
              <a:buNone/>
              <a:defRPr/>
            </a:pPr>
            <a:r>
              <a:rPr lang="ru-RU" sz="8000" b="1" dirty="0"/>
              <a:t>   </a:t>
            </a:r>
            <a:r>
              <a:rPr lang="ru-RU" sz="8000" b="1" dirty="0" smtClean="0"/>
              <a:t>  </a:t>
            </a:r>
            <a:r>
              <a:rPr lang="ru-RU" sz="8000" b="1" dirty="0"/>
              <a:t>между мужчиной и женщиной</a:t>
            </a:r>
            <a:r>
              <a:rPr lang="ru-RU" sz="8000" b="1" dirty="0" smtClean="0"/>
              <a:t>.</a:t>
            </a:r>
            <a:endParaRPr lang="ru-RU" sz="8000" b="1" dirty="0"/>
          </a:p>
          <a:p>
            <a:pPr marL="365760" indent="-256032" algn="just"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8000" b="1" dirty="0"/>
              <a:t>Брак — это исторически </a:t>
            </a:r>
            <a:r>
              <a:rPr lang="ru-RU" sz="8000" b="1" dirty="0" smtClean="0"/>
              <a:t>меняю-</a:t>
            </a:r>
            <a:r>
              <a:rPr lang="ru-RU" sz="8000" b="1" dirty="0" err="1" smtClean="0"/>
              <a:t>щаяся</a:t>
            </a:r>
            <a:r>
              <a:rPr lang="ru-RU" sz="8000" b="1" dirty="0" smtClean="0"/>
              <a:t> социальная </a:t>
            </a:r>
            <a:r>
              <a:rPr lang="ru-RU" sz="8000" b="1" dirty="0"/>
              <a:t>форма отношений между женщиной и мужчиной, посредством </a:t>
            </a:r>
            <a:r>
              <a:rPr lang="ru-RU" sz="8000" b="1" dirty="0" smtClean="0"/>
              <a:t>кото-рой общество упорядочивает </a:t>
            </a:r>
            <a:r>
              <a:rPr lang="ru-RU" sz="8000" b="1" dirty="0"/>
              <a:t>и санкционирует их половую жизнь и устанавливает их супружеские и родственные права и обязанности</a:t>
            </a:r>
            <a:r>
              <a:rPr lang="ru-RU" sz="8000" dirty="0"/>
              <a:t>.</a:t>
            </a:r>
          </a:p>
          <a:p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56792"/>
            <a:ext cx="3657600" cy="459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067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536" y="116632"/>
            <a:ext cx="7620000" cy="1143000"/>
          </a:xfrm>
        </p:spPr>
        <p:txBody>
          <a:bodyPr/>
          <a:lstStyle/>
          <a:p>
            <a:pPr algn="ctr"/>
            <a:r>
              <a:rPr lang="ru-RU" sz="4400" i="1" dirty="0">
                <a:ln w="1143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Основные формы брака</a:t>
            </a:r>
            <a:r>
              <a:rPr lang="ru-RU" sz="4400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4400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sz="32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half" idx="1"/>
          </p:nvPr>
        </p:nvSpPr>
        <p:spPr>
          <a:xfrm>
            <a:off x="467544" y="1292067"/>
            <a:ext cx="3657600" cy="4590288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/>
              <a:t>Эндогамный (</a:t>
            </a:r>
            <a:r>
              <a:rPr lang="ru-RU" dirty="0"/>
              <a:t>между мужчинами и женщинами, принадлежащими к одной и той же социальной группе или общине).</a:t>
            </a:r>
          </a:p>
          <a:p>
            <a:r>
              <a:rPr lang="ru-RU" b="1" dirty="0"/>
              <a:t>Моногамный</a:t>
            </a:r>
            <a:endParaRPr lang="ru-RU" dirty="0"/>
          </a:p>
          <a:p>
            <a:pPr marL="114300" indent="0">
              <a:buNone/>
            </a:pP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4499992" y="1257004"/>
            <a:ext cx="3657600" cy="4590288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/>
              <a:t>Экзогамный </a:t>
            </a:r>
            <a:r>
              <a:rPr lang="ru-RU" dirty="0"/>
              <a:t> (нормы требовали выбирать брачных партнеров за пределами своей общности).</a:t>
            </a:r>
          </a:p>
          <a:p>
            <a:r>
              <a:rPr lang="ru-RU" b="1" dirty="0"/>
              <a:t>Полигамный</a:t>
            </a:r>
          </a:p>
          <a:p>
            <a:pPr>
              <a:buNone/>
            </a:pPr>
            <a:r>
              <a:rPr lang="ru-RU" dirty="0"/>
              <a:t>(</a:t>
            </a:r>
            <a:r>
              <a:rPr lang="ru-RU" b="1" dirty="0"/>
              <a:t>полигиния </a:t>
            </a:r>
            <a:r>
              <a:rPr lang="ru-RU" dirty="0"/>
              <a:t>- брак одного мужчины с двумя и более женщинами, и </a:t>
            </a:r>
            <a:br>
              <a:rPr lang="ru-RU" dirty="0"/>
            </a:br>
            <a:r>
              <a:rPr lang="ru-RU" b="1" dirty="0"/>
              <a:t>полиандрия </a:t>
            </a:r>
            <a:r>
              <a:rPr lang="ru-RU" dirty="0"/>
              <a:t>- брак нескольких мужчин с одной женщиной). </a:t>
            </a:r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27584" y="5660616"/>
            <a:ext cx="64087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ln w="1143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Сделайте вывод из полученной информации:</a:t>
            </a:r>
          </a:p>
          <a:p>
            <a:pPr algn="ctr"/>
            <a:endParaRPr lang="ru-RU" b="1" i="1" dirty="0" smtClean="0">
              <a:ln w="11430"/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Брак  эволюционирует  вместе  с  обществом.</a:t>
            </a:r>
          </a:p>
          <a:p>
            <a:pPr algn="ctr"/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210869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Интернет-ресурсы:</a:t>
            </a:r>
            <a:endParaRPr lang="ru-RU" sz="3200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Georgia" pitchFamily="18" charset="0"/>
                <a:hlinkClick r:id="rId2"/>
              </a:rPr>
              <a:t>http://</a:t>
            </a:r>
            <a:r>
              <a:rPr lang="en-US" dirty="0" smtClean="0">
                <a:latin typeface="Georgia" pitchFamily="18" charset="0"/>
                <a:hlinkClick r:id="rId2"/>
              </a:rPr>
              <a:t>family.gim15.edusite.ru/p3aa1.html</a:t>
            </a:r>
            <a:endParaRPr lang="ru-RU" dirty="0" smtClean="0">
              <a:latin typeface="Georgia" pitchFamily="18" charset="0"/>
            </a:endParaRPr>
          </a:p>
          <a:p>
            <a:r>
              <a:rPr lang="en-US" dirty="0">
                <a:latin typeface="Georgia" pitchFamily="18" charset="0"/>
                <a:hlinkClick r:id="rId3"/>
              </a:rPr>
              <a:t>http://</a:t>
            </a:r>
            <a:r>
              <a:rPr lang="en-US" dirty="0" smtClean="0">
                <a:latin typeface="Georgia" pitchFamily="18" charset="0"/>
                <a:hlinkClick r:id="rId3"/>
              </a:rPr>
              <a:t>kartina-ru.livejournal.com/10037.html</a:t>
            </a:r>
            <a:endParaRPr lang="ru-RU" dirty="0" smtClean="0">
              <a:latin typeface="Georgia" pitchFamily="18" charset="0"/>
            </a:endParaRPr>
          </a:p>
          <a:p>
            <a:pPr marL="114300" indent="0">
              <a:buNone/>
            </a:pPr>
            <a:endParaRPr lang="ru-RU" dirty="0">
              <a:latin typeface="Georgia" pitchFamily="18" charset="0"/>
            </a:endParaRPr>
          </a:p>
          <a:p>
            <a:pPr marL="114300" indent="0">
              <a:buNone/>
            </a:pPr>
            <a:r>
              <a:rPr lang="ru-RU" sz="3200" dirty="0" smtClean="0">
                <a:solidFill>
                  <a:schemeClr val="tx2"/>
                </a:solidFill>
                <a:latin typeface="Cambria" pitchFamily="18" charset="0"/>
              </a:rPr>
              <a:t>Литература:</a:t>
            </a:r>
          </a:p>
          <a:p>
            <a:pPr marL="114300" indent="0">
              <a:buNone/>
            </a:pPr>
            <a:endParaRPr lang="ru-RU" sz="3200" dirty="0" smtClean="0">
              <a:solidFill>
                <a:schemeClr val="tx2"/>
              </a:solidFill>
              <a:latin typeface="Cambria" pitchFamily="18" charset="0"/>
            </a:endParaRPr>
          </a:p>
          <a:p>
            <a:r>
              <a:rPr lang="ru-RU" dirty="0"/>
              <a:t>Боголюбов Л.Н. Обществознание 11 класс, учебник для общеобразовательных учреждений,М.:Просвещение,2008г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 err="1"/>
              <a:t>Махоткин</a:t>
            </a:r>
            <a:r>
              <a:rPr lang="ru-RU" dirty="0"/>
              <a:t> А.В, </a:t>
            </a:r>
            <a:r>
              <a:rPr lang="ru-RU" dirty="0" err="1"/>
              <a:t>Махоткина</a:t>
            </a:r>
            <a:r>
              <a:rPr lang="ru-RU" dirty="0"/>
              <a:t> Н.В. Обществознание в схемах и таблицах,М.:ЭКСМО,2012г.</a:t>
            </a:r>
            <a:endParaRPr lang="ru-RU" dirty="0">
              <a:solidFill>
                <a:schemeClr val="tx2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11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Соседство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256</TotalTime>
  <Words>295</Words>
  <Application>Microsoft Office PowerPoint</Application>
  <PresentationFormat>Экран (4:3)</PresentationFormat>
  <Paragraphs>46</Paragraphs>
  <Slides>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Соседство</vt:lpstr>
      <vt:lpstr> Творческий проект:  «Институт семьи и брака в современном обществе»</vt:lpstr>
      <vt:lpstr>Что такое семья? </vt:lpstr>
      <vt:lpstr>Семейные роли — один из видов социальных ролей.</vt:lpstr>
      <vt:lpstr>Семейные роли</vt:lpstr>
      <vt:lpstr>Назовите функции семьи:</vt:lpstr>
      <vt:lpstr>Институт брака</vt:lpstr>
      <vt:lpstr>Основные формы брака </vt:lpstr>
      <vt:lpstr>Интернет-ресурсы: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Творческий проект:  «Институт семьи и брака в современном обществе»</dc:title>
  <dc:creator>Elena</dc:creator>
  <cp:lastModifiedBy>Elena</cp:lastModifiedBy>
  <cp:revision>10</cp:revision>
  <dcterms:created xsi:type="dcterms:W3CDTF">2013-02-13T12:19:48Z</dcterms:created>
  <dcterms:modified xsi:type="dcterms:W3CDTF">2013-02-17T07:16:42Z</dcterms:modified>
</cp:coreProperties>
</file>