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1.Планируете ли Вы в ближайшие 5 лет создать семью? 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7690106445027706"/>
                  <c:y val="-0.19375394667476217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dirty="0">
                        <a:latin typeface="Times New Roman" pitchFamily="18" charset="0"/>
                        <a:cs typeface="Times New Roman" pitchFamily="18" charset="0"/>
                      </a:rPr>
                      <a:t>75%</a:t>
                    </a:r>
                    <a:endParaRPr lang="en-US" sz="32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Нет</c:v>
                </c:pt>
                <c:pt idx="1">
                  <c:v>Да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0.75</c:v>
                </c:pt>
                <c:pt idx="1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2. Сколько детей Вы хотели бы иметь? </c:v>
                </c:pt>
              </c:strCache>
            </c:strRef>
          </c:tx>
          <c:explosion val="25"/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1 ребенок</c:v>
                </c:pt>
                <c:pt idx="1">
                  <c:v>2 ребенка</c:v>
                </c:pt>
                <c:pt idx="2">
                  <c:v>3 ребенка</c:v>
                </c:pt>
                <c:pt idx="3">
                  <c:v>больше 3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0.34</c:v>
                </c:pt>
                <c:pt idx="1">
                  <c:v>0.56000000000000005</c:v>
                </c:pt>
                <c:pt idx="2">
                  <c:v>0.1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3. Необходим ли гражданский брак как переходная стадия к законному?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Против гражданских браков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0.44</c:v>
                </c:pt>
                <c:pt idx="1">
                  <c:v>0.42</c:v>
                </c:pt>
                <c:pt idx="2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5159716146592786"/>
          <c:y val="2.8060332808803961E-3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4. Как Вы думаете, в каком возрасте лучше всего жениться и выходить замуж?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Не раньше 23-25 лет. Сначала нужно получить образование, «встать на ноги».</c:v>
                </c:pt>
                <c:pt idx="1">
                  <c:v>С 18 лет. Родители у ребенка должны быть молодые.</c:v>
                </c:pt>
                <c:pt idx="2">
                  <c:v>Я вообще считаю, что оформлять брачные отношения ни к чему, а жить вместе можно в каком угодно возрасте.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0.72</c:v>
                </c:pt>
                <c:pt idx="1">
                  <c:v>0.03</c:v>
                </c:pt>
                <c:pt idx="2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972975224975002"/>
          <c:y val="0.25018690568442487"/>
          <c:w val="0.37173624973569247"/>
          <c:h val="0.7113565080559316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5. Как Вы относитесь к рождению детей в гражданском браке? 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Положительно, это только укрепит семью</c:v>
                </c:pt>
                <c:pt idx="1">
                  <c:v>Дети должны рождаться в законном браке</c:v>
                </c:pt>
                <c:pt idx="2">
                  <c:v>Главное, чтобы у ребенка была полная семья, а форма брака при этом не имеет значения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0.12</c:v>
                </c:pt>
                <c:pt idx="1">
                  <c:v>0.76</c:v>
                </c:pt>
                <c:pt idx="2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8849005392843423"/>
          <c:y val="0.18798003925489759"/>
          <c:w val="0.4028360464502122"/>
          <c:h val="0.7796170795837499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6. Где лучше всего жить молодой семье?</c:v>
                </c:pt>
              </c:strCache>
            </c:strRef>
          </c:tx>
          <c:explosion val="25"/>
          <c:cat>
            <c:strRef>
              <c:f>Лист1!$A$2:$A$4</c:f>
              <c:strCache>
                <c:ptCount val="3"/>
                <c:pt idx="0">
                  <c:v>Отдельно, своей семьей</c:v>
                </c:pt>
                <c:pt idx="1">
                  <c:v>У родителей мужа</c:v>
                </c:pt>
                <c:pt idx="2">
                  <c:v>У родителей жены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7. Проинформированы ли Вы о государственной программе целевого назначения «Молодая семья»?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Да, слышал(-а), но не считаю государственную поддержку эффективной</c:v>
                </c:pt>
                <c:pt idx="1">
                  <c:v>Нет, никогда не слышал(-а)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0.41</c:v>
                </c:pt>
                <c:pt idx="1">
                  <c:v>0.59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8. Какие причины на Ваш взгляд мешают современной молодежи вступать в законный брак? (назовите сами)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отсутствие жилья</c:v>
                </c:pt>
                <c:pt idx="1">
                  <c:v>недоверие к партнеру</c:v>
                </c:pt>
                <c:pt idx="2">
                  <c:v>недостаточные финансы</c:v>
                </c:pt>
                <c:pt idx="3">
                  <c:v>смена ценностей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0.72</c:v>
                </c:pt>
                <c:pt idx="1">
                  <c:v>0.05</c:v>
                </c:pt>
                <c:pt idx="2">
                  <c:v>0.14000000000000001</c:v>
                </c:pt>
                <c:pt idx="3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584288448824446"/>
          <c:y val="0.36823115332864248"/>
          <c:w val="0.33548321589040198"/>
          <c:h val="0.4880852744756755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6BDB1-5C88-44FA-8725-A331C2EE5D41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AAE87-6256-4DB5-AF2D-39321E1A4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858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AAE87-6256-4DB5-AF2D-39321E1A4E3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310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7821BA-CBB8-42D1-BB07-943D29102D6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2BA665-76CC-4AA3-800E-529AAB64AB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821BA-CBB8-42D1-BB07-943D29102D6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2BA665-76CC-4AA3-800E-529AAB64AB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821BA-CBB8-42D1-BB07-943D29102D6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2BA665-76CC-4AA3-800E-529AAB64AB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821BA-CBB8-42D1-BB07-943D29102D6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2BA665-76CC-4AA3-800E-529AAB64AB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821BA-CBB8-42D1-BB07-943D29102D6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2BA665-76CC-4AA3-800E-529AAB64AB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821BA-CBB8-42D1-BB07-943D29102D6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2BA665-76CC-4AA3-800E-529AAB64ABE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821BA-CBB8-42D1-BB07-943D29102D6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2BA665-76CC-4AA3-800E-529AAB64ABE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821BA-CBB8-42D1-BB07-943D29102D6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2BA665-76CC-4AA3-800E-529AAB64ABE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821BA-CBB8-42D1-BB07-943D29102D6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2BA665-76CC-4AA3-800E-529AAB64AB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B7821BA-CBB8-42D1-BB07-943D29102D6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2BA665-76CC-4AA3-800E-529AAB64ABE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7821BA-CBB8-42D1-BB07-943D29102D6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2BA665-76CC-4AA3-800E-529AAB64ABE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7821BA-CBB8-42D1-BB07-943D29102D6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2BA665-76CC-4AA3-800E-529AAB64ABE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Социологический опрос</a:t>
            </a:r>
            <a:br>
              <a:rPr lang="ru-RU" dirty="0" smtClean="0"/>
            </a:br>
            <a:r>
              <a:rPr lang="ru-RU" dirty="0" smtClean="0"/>
              <a:t> «Отношение старшеклассников к институту семьи и брака».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МКОУ «</a:t>
            </a:r>
            <a:r>
              <a:rPr lang="ru-RU" dirty="0" err="1" smtClean="0"/>
              <a:t>Петуховская</a:t>
            </a:r>
            <a:r>
              <a:rPr lang="ru-RU" dirty="0" smtClean="0"/>
              <a:t> СОШ №1»</a:t>
            </a:r>
          </a:p>
          <a:p>
            <a:r>
              <a:rPr lang="ru-RU" dirty="0" smtClean="0"/>
              <a:t>Работу выполнили:</a:t>
            </a:r>
          </a:p>
          <a:p>
            <a:r>
              <a:rPr lang="ru-RU" dirty="0" smtClean="0"/>
              <a:t>Жолудева К.</a:t>
            </a:r>
          </a:p>
          <a:p>
            <a:r>
              <a:rPr lang="ru-RU" dirty="0" smtClean="0"/>
              <a:t>Исакова 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73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Выводы: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Молодежь считает что прежде чем создавать семью необходимо «встать на ноги»;</a:t>
            </a:r>
          </a:p>
          <a:p>
            <a:pPr algn="just"/>
            <a:r>
              <a:rPr lang="ru-RU" dirty="0" smtClean="0"/>
              <a:t>Изменилось отношение к законному браку, молодежь вполне нормально относится к гражданскому браку;</a:t>
            </a:r>
          </a:p>
          <a:p>
            <a:pPr algn="just"/>
            <a:r>
              <a:rPr lang="ru-RU" dirty="0" smtClean="0"/>
              <a:t>Изменились приоритеты: увеличивается количество молодых людей считающих что 2 ребенка это уже много;</a:t>
            </a:r>
          </a:p>
          <a:p>
            <a:pPr algn="just"/>
            <a:r>
              <a:rPr lang="ru-RU" dirty="0" smtClean="0"/>
              <a:t>Старшеклассники имеют недостаточные знания о мерах государственной поддержки семей.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072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15092362"/>
              </p:ext>
            </p:extLst>
          </p:nvPr>
        </p:nvGraphicFramePr>
        <p:xfrm>
          <a:off x="35496" y="44624"/>
          <a:ext cx="9001000" cy="6768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501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49828454"/>
              </p:ext>
            </p:extLst>
          </p:nvPr>
        </p:nvGraphicFramePr>
        <p:xfrm>
          <a:off x="107504" y="44624"/>
          <a:ext cx="8928992" cy="6768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404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68895932"/>
              </p:ext>
            </p:extLst>
          </p:nvPr>
        </p:nvGraphicFramePr>
        <p:xfrm>
          <a:off x="107504" y="0"/>
          <a:ext cx="9036496" cy="6741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675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40880646"/>
              </p:ext>
            </p:extLst>
          </p:nvPr>
        </p:nvGraphicFramePr>
        <p:xfrm>
          <a:off x="179512" y="116632"/>
          <a:ext cx="8928992" cy="6741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28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979696889"/>
              </p:ext>
            </p:extLst>
          </p:nvPr>
        </p:nvGraphicFramePr>
        <p:xfrm>
          <a:off x="107504" y="188640"/>
          <a:ext cx="8784976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57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062241775"/>
              </p:ext>
            </p:extLst>
          </p:nvPr>
        </p:nvGraphicFramePr>
        <p:xfrm>
          <a:off x="179512" y="188640"/>
          <a:ext cx="8856984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744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432502249"/>
              </p:ext>
            </p:extLst>
          </p:nvPr>
        </p:nvGraphicFramePr>
        <p:xfrm>
          <a:off x="0" y="188640"/>
          <a:ext cx="8964488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193631352"/>
              </p:ext>
            </p:extLst>
          </p:nvPr>
        </p:nvGraphicFramePr>
        <p:xfrm>
          <a:off x="179512" y="188640"/>
          <a:ext cx="8784976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121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131</TotalTime>
  <Words>176</Words>
  <Application>Microsoft Office PowerPoint</Application>
  <PresentationFormat>Экран (4:3)</PresentationFormat>
  <Paragraphs>20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Социологический опрос  «Отношение старшеклассников к институту семьи и брака».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Социологический опрос  «Отношение старшеклассников к институту семьи и брака».</dc:title>
  <dc:creator>Elena</dc:creator>
  <cp:lastModifiedBy>Elena</cp:lastModifiedBy>
  <cp:revision>10</cp:revision>
  <dcterms:created xsi:type="dcterms:W3CDTF">2013-02-19T10:32:13Z</dcterms:created>
  <dcterms:modified xsi:type="dcterms:W3CDTF">2013-02-21T15:33:02Z</dcterms:modified>
</cp:coreProperties>
</file>